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8"/>
  </p:notesMasterIdLst>
  <p:sldIdLst>
    <p:sldId id="259" r:id="rId2"/>
    <p:sldId id="261" r:id="rId3"/>
    <p:sldId id="272" r:id="rId4"/>
    <p:sldId id="291" r:id="rId5"/>
    <p:sldId id="273" r:id="rId6"/>
    <p:sldId id="262" r:id="rId7"/>
    <p:sldId id="274" r:id="rId8"/>
    <p:sldId id="278" r:id="rId9"/>
    <p:sldId id="292" r:id="rId10"/>
    <p:sldId id="280" r:id="rId11"/>
    <p:sldId id="277" r:id="rId12"/>
    <p:sldId id="275" r:id="rId13"/>
    <p:sldId id="276" r:id="rId14"/>
    <p:sldId id="286" r:id="rId15"/>
    <p:sldId id="281" r:id="rId16"/>
    <p:sldId id="282" r:id="rId17"/>
    <p:sldId id="285" r:id="rId18"/>
    <p:sldId id="293" r:id="rId19"/>
    <p:sldId id="268" r:id="rId20"/>
    <p:sldId id="283" r:id="rId21"/>
    <p:sldId id="284" r:id="rId22"/>
    <p:sldId id="287" r:id="rId23"/>
    <p:sldId id="288" r:id="rId24"/>
    <p:sldId id="289" r:id="rId25"/>
    <p:sldId id="290" r:id="rId26"/>
    <p:sldId id="27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2832F5-EA01-48E5-B403-87E193F50680}">
          <p14:sldIdLst>
            <p14:sldId id="259"/>
          </p14:sldIdLst>
        </p14:section>
        <p14:section name="Project Overview" id="{087866C3-7028-482C-8D34-6BF5363FBD75}">
          <p14:sldIdLst>
            <p14:sldId id="261"/>
            <p14:sldId id="272"/>
            <p14:sldId id="291"/>
            <p14:sldId id="273"/>
          </p14:sldIdLst>
        </p14:section>
        <p14:section name="Status Update" id="{521DEF98-8796-4632-831A-16252E9A6054}">
          <p14:sldIdLst>
            <p14:sldId id="262"/>
            <p14:sldId id="274"/>
            <p14:sldId id="278"/>
            <p14:sldId id="292"/>
            <p14:sldId id="280"/>
            <p14:sldId id="277"/>
            <p14:sldId id="275"/>
            <p14:sldId id="276"/>
            <p14:sldId id="286"/>
            <p14:sldId id="281"/>
            <p14:sldId id="282"/>
            <p14:sldId id="285"/>
            <p14:sldId id="293"/>
          </p14:sldIdLst>
        </p14:section>
        <p14:section name="Timeline" id="{CF24EBA6-C924-424D-AC31-A4B9992A87E0}">
          <p14:sldIdLst/>
        </p14:section>
        <p14:section name="Next Steps and Action Items" id="{C24C98EC-938D-4034-8DB8-5E8DBF16E3CB}">
          <p14:sldIdLst>
            <p14:sldId id="268"/>
            <p14:sldId id="283"/>
            <p14:sldId id="284"/>
            <p14:sldId id="287"/>
            <p14:sldId id="288"/>
            <p14:sldId id="289"/>
            <p14:sldId id="290"/>
          </p14:sldIdLst>
        </p14:section>
        <p14:section name="Appendix" id="{E35CCD6A-2288-476E-BC93-C75323AE1F32}">
          <p14:sldIdLst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88187" autoAdjust="0"/>
  </p:normalViewPr>
  <p:slideViewPr>
    <p:cSldViewPr>
      <p:cViewPr>
        <p:scale>
          <a:sx n="60" d="100"/>
          <a:sy n="60" d="100"/>
        </p:scale>
        <p:origin x="-762" y="-186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677"/>
          <a:stretch/>
        </p:blipFill>
        <p:spPr>
          <a:xfrm>
            <a:off x="1" y="1264643"/>
            <a:ext cx="9144000" cy="5593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6288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2276872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636912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2276" r="45394" b="-589"/>
          <a:stretch/>
        </p:blipFill>
        <p:spPr>
          <a:xfrm>
            <a:off x="-13648" y="0"/>
            <a:ext cx="9157648" cy="54178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856" y="764704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8.jpe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0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8.jpe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2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0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3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8.jpe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5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8.jpe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6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81000" y="332656"/>
            <a:ext cx="7772400" cy="1512168"/>
          </a:xfrm>
        </p:spPr>
        <p:txBody>
          <a:bodyPr>
            <a:noAutofit/>
          </a:bodyPr>
          <a:lstStyle/>
          <a:p>
            <a:r>
              <a:rPr lang="ru-RU" b="1" dirty="0"/>
              <a:t>Представяне на Национална интерактивна платформа за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„</a:t>
            </a:r>
            <a:r>
              <a:rPr lang="ru-RU" b="1" dirty="0"/>
              <a:t>Наука-бизнес”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39948" y="1988840"/>
            <a:ext cx="5275052" cy="648072"/>
          </a:xfrm>
        </p:spPr>
        <p:txBody>
          <a:bodyPr/>
          <a:lstStyle/>
          <a:p>
            <a:r>
              <a:rPr lang="bg-BG" dirty="0" smtClean="0"/>
              <a:t>Сирма солюшънс АД</a:t>
            </a:r>
            <a:endParaRPr lang="en-US" dirty="0" smtClean="0"/>
          </a:p>
          <a:p>
            <a:r>
              <a:rPr lang="bg-BG" dirty="0" smtClean="0"/>
              <a:t>30.10.2014</a:t>
            </a:r>
            <a:endParaRPr lang="en-US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02432"/>
          </a:xfrm>
        </p:spPr>
        <p:txBody>
          <a:bodyPr>
            <a:noAutofit/>
          </a:bodyPr>
          <a:lstStyle/>
          <a:p>
            <a:r>
              <a:rPr lang="bg-BG" dirty="0" smtClean="0"/>
              <a:t>Търсене на научна информация –</a:t>
            </a:r>
            <a:br>
              <a:rPr lang="bg-BG" dirty="0" smtClean="0"/>
            </a:br>
            <a:r>
              <a:rPr lang="bg-BG" dirty="0" smtClean="0"/>
              <a:t>Информационни </a:t>
            </a:r>
            <a:r>
              <a:rPr lang="bg-BG" dirty="0"/>
              <a:t>източници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297363"/>
          </a:xfrm>
        </p:spPr>
        <p:txBody>
          <a:bodyPr/>
          <a:lstStyle/>
          <a:p>
            <a:r>
              <a:rPr lang="ru-RU" dirty="0"/>
              <a:t>Регистър на научната дейност в България (РНДБ) – научни резултати по научни организации попълнени в Регистъра на научната дейност;</a:t>
            </a:r>
          </a:p>
          <a:p>
            <a:r>
              <a:rPr lang="ru-RU" dirty="0"/>
              <a:t>Българско патентно ведомство (БПВ) – реферативна информация и сканирани описания на заявки за патенти и издадени патенти за изобретения и полезни модели;</a:t>
            </a:r>
          </a:p>
          <a:p>
            <a:r>
              <a:rPr lang="ru-RU" dirty="0"/>
              <a:t>НАЦИД – анотации на </a:t>
            </a:r>
            <a:r>
              <a:rPr lang="ru-RU" dirty="0" smtClean="0"/>
              <a:t>дисертации;</a:t>
            </a:r>
          </a:p>
          <a:p>
            <a:r>
              <a:rPr lang="bg-BG" dirty="0" smtClean="0"/>
              <a:t>Собствени интегрирани с портала </a:t>
            </a:r>
            <a:r>
              <a:rPr lang="bg-BG" dirty="0"/>
              <a:t>уеб-базирани бази данни с резултати на научните </a:t>
            </a:r>
            <a:r>
              <a:rPr lang="bg-BG" dirty="0" smtClean="0"/>
              <a:t>организации.</a:t>
            </a:r>
            <a:endParaRPr lang="ru-RU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1183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62024"/>
            <a:ext cx="5976664" cy="3947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47099" y="764704"/>
            <a:ext cx="8229600" cy="570384"/>
          </a:xfrm>
        </p:spPr>
        <p:txBody>
          <a:bodyPr/>
          <a:lstStyle/>
          <a:p>
            <a:r>
              <a:rPr lang="bg-BG" dirty="0" smtClean="0"/>
              <a:t>Общо търсене на научна информация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234337"/>
          </a:xfrm>
        </p:spPr>
        <p:txBody>
          <a:bodyPr>
            <a:normAutofit/>
          </a:bodyPr>
          <a:lstStyle/>
          <a:p>
            <a:pPr marL="0" lvl="1" indent="0" algn="just">
              <a:buSzPct val="130000"/>
              <a:buNone/>
            </a:pPr>
            <a:r>
              <a:rPr lang="ru-RU" dirty="0" smtClean="0"/>
              <a:t>Общо търсене по автор и заглавие</a:t>
            </a:r>
            <a:r>
              <a:rPr lang="en-US" dirty="0" smtClean="0"/>
              <a:t>. </a:t>
            </a:r>
            <a:r>
              <a:rPr lang="bg-BG" dirty="0" smtClean="0"/>
              <a:t>Търсенето се извършва едновременно във всички  информационни източници: БПВ, НАЦИД, РНДБ и други. </a:t>
            </a:r>
            <a:endParaRPr lang="ru-RU" dirty="0"/>
          </a:p>
          <a:p>
            <a:pPr marL="342900" lvl="1" indent="0">
              <a:buNone/>
            </a:pPr>
            <a:endParaRPr lang="ru-RU" dirty="0" smtClean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587" y="2793897"/>
            <a:ext cx="5867901" cy="387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84513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48518"/>
            <a:ext cx="5760640" cy="411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47099" y="764704"/>
            <a:ext cx="8229600" cy="642392"/>
          </a:xfrm>
        </p:spPr>
        <p:txBody>
          <a:bodyPr/>
          <a:lstStyle/>
          <a:p>
            <a:r>
              <a:rPr lang="bg-BG" dirty="0" smtClean="0"/>
              <a:t>Патенти и полезни модели, заявени в България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224136"/>
          </a:xfrm>
        </p:spPr>
        <p:txBody>
          <a:bodyPr>
            <a:normAutofit fontScale="62500" lnSpcReduction="20000"/>
          </a:bodyPr>
          <a:lstStyle/>
          <a:p>
            <a:pPr marL="0" lvl="1" indent="0" algn="just">
              <a:buSzPct val="130000"/>
              <a:buNone/>
            </a:pPr>
            <a:r>
              <a:rPr lang="ru-RU" sz="2900" dirty="0" smtClean="0"/>
              <a:t>Данните се получват от  базата  данни на БПВ, посредством специализирано приложение</a:t>
            </a:r>
            <a:r>
              <a:rPr lang="bg-BG" sz="2900" dirty="0" smtClean="0"/>
              <a:t> </a:t>
            </a:r>
            <a:r>
              <a:rPr lang="en-US" sz="2900" dirty="0" err="1" smtClean="0"/>
              <a:t>eDesc</a:t>
            </a:r>
            <a:r>
              <a:rPr lang="bg-BG" sz="2900" dirty="0" smtClean="0"/>
              <a:t>, разработено в рамките на  проекта извличащо данните и интегриращо ги с наличните патентни описания. </a:t>
            </a:r>
            <a:endParaRPr lang="ru-RU" sz="2900" dirty="0"/>
          </a:p>
          <a:p>
            <a:pPr marL="342900" lvl="1" indent="0">
              <a:buNone/>
            </a:pPr>
            <a:endParaRPr lang="ru-RU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20043"/>
            <a:ext cx="5544616" cy="396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1310" y="2636912"/>
            <a:ext cx="552677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71911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bg-BG" dirty="0" smtClean="0"/>
              <a:t>Налични патентни описания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1224135"/>
          </a:xfrm>
        </p:spPr>
        <p:txBody>
          <a:bodyPr>
            <a:normAutofit fontScale="92500" lnSpcReduction="20000"/>
          </a:bodyPr>
          <a:lstStyle/>
          <a:p>
            <a:pPr marL="6350" indent="0" algn="just">
              <a:buNone/>
            </a:pPr>
            <a:r>
              <a:rPr lang="ru-RU" sz="1900" dirty="0" smtClean="0"/>
              <a:t>Наличните описания са предоставени от БПВ. Предвижда се базата с патентни описания да се обогатява чрез приложението </a:t>
            </a:r>
            <a:r>
              <a:rPr lang="en-US" sz="1900" dirty="0" err="1" smtClean="0"/>
              <a:t>eDesc</a:t>
            </a:r>
            <a:r>
              <a:rPr lang="bg-BG" sz="1900" dirty="0" smtClean="0"/>
              <a:t> и да се обхване цялата налична в хартиен вид колекция от  описания.</a:t>
            </a:r>
            <a:endParaRPr lang="ru-RU" sz="1900" dirty="0" smtClean="0"/>
          </a:p>
          <a:p>
            <a:pPr marL="6350" indent="0">
              <a:buNone/>
            </a:pPr>
            <a:endParaRPr lang="en-US" dirty="0"/>
          </a:p>
          <a:p>
            <a:pPr marL="342900" lvl="1" indent="0">
              <a:buNone/>
            </a:pPr>
            <a:endParaRPr lang="ru-RU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13140"/>
            <a:ext cx="5852160" cy="3183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13930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Налични патентни описания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297363"/>
          </a:xfrm>
        </p:spPr>
        <p:txBody>
          <a:bodyPr>
            <a:normAutofit/>
          </a:bodyPr>
          <a:lstStyle/>
          <a:p>
            <a:r>
              <a:rPr lang="bg-BG" sz="1800" dirty="0"/>
              <a:t>Порталът ще предостави достъп до</a:t>
            </a:r>
            <a:r>
              <a:rPr lang="ru-RU" sz="1800" dirty="0"/>
              <a:t> 89 058 патенти и полезни модели.</a:t>
            </a:r>
          </a:p>
          <a:p>
            <a:r>
              <a:rPr lang="ru-RU" sz="1800" dirty="0"/>
              <a:t>19 660 от тях се достъпни за детайлно разглеждане съгласно патентното законодателство.</a:t>
            </a:r>
          </a:p>
          <a:p>
            <a:r>
              <a:rPr lang="ru-RU" sz="1800" dirty="0"/>
              <a:t>3 544  са наличните патентни описания, сканирани и предоставени на портала през вътрешната система </a:t>
            </a:r>
            <a:r>
              <a:rPr lang="en-US" sz="1800" dirty="0" err="1"/>
              <a:t>eDesc</a:t>
            </a:r>
            <a:r>
              <a:rPr lang="en-US" sz="1800" dirty="0"/>
              <a:t>.</a:t>
            </a:r>
          </a:p>
          <a:p>
            <a:r>
              <a:rPr lang="bg-BG" sz="1800" dirty="0"/>
              <a:t>БПВ разполага с ресурси за умножаване на тази колекция и предоставяне на информацията на вниманието на бизнеса и научните среди.</a:t>
            </a:r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9041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5522838" cy="3647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/>
          <a:lstStyle/>
          <a:p>
            <a:r>
              <a:rPr lang="bg-BG" dirty="0" smtClean="0"/>
              <a:t>Данни за дисертации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12241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g-BG" sz="1800" dirty="0" smtClean="0"/>
              <a:t>Данните се получават </a:t>
            </a:r>
            <a:r>
              <a:rPr lang="bg-BG" sz="1800" dirty="0" smtClean="0"/>
              <a:t> в </a:t>
            </a:r>
            <a:r>
              <a:rPr lang="bg-BG" sz="1800" dirty="0" smtClean="0"/>
              <a:t>реално време </a:t>
            </a:r>
            <a:r>
              <a:rPr lang="bg-BG" sz="1800" dirty="0" smtClean="0"/>
              <a:t> от  </a:t>
            </a:r>
            <a:r>
              <a:rPr lang="bg-BG" sz="1800" dirty="0" smtClean="0"/>
              <a:t>базата данни на НАЦИД. </a:t>
            </a:r>
            <a:endParaRPr lang="bg-BG" sz="1800" dirty="0" smtClean="0"/>
          </a:p>
          <a:p>
            <a:pPr marL="0" indent="0">
              <a:buNone/>
            </a:pPr>
            <a:r>
              <a:rPr lang="bg-BG" sz="1800" dirty="0" smtClean="0"/>
              <a:t>Предоставено  е търсене в анотациите, което разширява възможностите на базата данни на НАЦИД</a:t>
            </a:r>
            <a:endParaRPr lang="bg-BG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80928"/>
            <a:ext cx="545142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5508104" cy="363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0606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4608512" cy="304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42392"/>
          </a:xfrm>
        </p:spPr>
        <p:txBody>
          <a:bodyPr/>
          <a:lstStyle/>
          <a:p>
            <a:r>
              <a:rPr lang="bg-BG" dirty="0" smtClean="0"/>
              <a:t>Научни резултати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5"/>
            <a:ext cx="8686800" cy="864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1800" dirty="0" smtClean="0"/>
              <a:t>Данните се получават в реално време от базата данни на Регистъра. </a:t>
            </a:r>
            <a:endParaRPr lang="bg-BG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5803583" cy="312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337" y="3573016"/>
            <a:ext cx="5803583" cy="312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380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147248" cy="1136104"/>
          </a:xfrm>
        </p:spPr>
        <p:txBody>
          <a:bodyPr>
            <a:normAutofit/>
          </a:bodyPr>
          <a:lstStyle/>
          <a:p>
            <a:r>
              <a:rPr lang="bg-BG" dirty="0" smtClean="0"/>
              <a:t>Представяне на данни от бази на други информационни източници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Платформата осигурява възможност за търсене на научна информация в други бази данни, като представянето е унифицирано  по типове данни и се посочва източника на информация. Показваните резултати ще отразяват текущото състояние  на данните във външния информационен източник.</a:t>
            </a:r>
          </a:p>
          <a:p>
            <a:pPr marL="0" indent="0">
              <a:buNone/>
            </a:pPr>
            <a:r>
              <a:rPr lang="ru-RU" dirty="0" smtClean="0"/>
              <a:t>Връзката </a:t>
            </a:r>
            <a:r>
              <a:rPr lang="ru-RU" dirty="0"/>
              <a:t>с други информационни ресурси ще се базира на използване на JSON (JavaScript Object Notation</a:t>
            </a:r>
            <a:r>
              <a:rPr lang="ru-RU" dirty="0" smtClean="0"/>
              <a:t>). </a:t>
            </a:r>
          </a:p>
          <a:p>
            <a:pPr marL="0" indent="0">
              <a:buNone/>
            </a:pPr>
            <a:r>
              <a:rPr lang="ru-RU" dirty="0" smtClean="0"/>
              <a:t>Ако искате научните резултати на Вашата организация да  бъдат популяризирани чрез портала Наука-бизнес ще Ви бъде предоставен формата за обмен на данни и ръководство за администратори.</a:t>
            </a:r>
          </a:p>
          <a:p>
            <a:pPr marL="0" indent="0">
              <a:buNone/>
            </a:pPr>
            <a:endParaRPr lang="bg-BG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1169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147248" cy="1136104"/>
          </a:xfrm>
        </p:spPr>
        <p:txBody>
          <a:bodyPr>
            <a:normAutofit/>
          </a:bodyPr>
          <a:lstStyle/>
          <a:p>
            <a:r>
              <a:rPr lang="bg-BG" dirty="0" smtClean="0"/>
              <a:t>Представяне на данни от бази на други информационни източници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Наименование на източника (научна организация)</a:t>
            </a:r>
            <a:endParaRPr lang="en-US" dirty="0" smtClean="0"/>
          </a:p>
          <a:p>
            <a:r>
              <a:rPr lang="en-US" dirty="0" smtClean="0"/>
              <a:t>URL</a:t>
            </a:r>
            <a:r>
              <a:rPr lang="bg-BG" dirty="0" smtClean="0"/>
              <a:t> за връзка към предоставения </a:t>
            </a:r>
            <a:r>
              <a:rPr lang="en-US" dirty="0" smtClean="0"/>
              <a:t>web service</a:t>
            </a:r>
            <a:endParaRPr lang="bg-BG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73056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5982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bg-BG" dirty="0" smtClean="0"/>
              <a:t>Бизнес организации</a:t>
            </a:r>
            <a:endParaRPr lang="en-US" dirty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bg-BG" dirty="0" smtClean="0"/>
              <a:t>Включените бизнес организации получават възможност да предоставят информация за дейността си, своите продукти и предоставяните услуги да регистрират интересите си за партньорство в приоритетните области на проекта Наука и бизнес.</a:t>
            </a:r>
            <a:endParaRPr lang="en-US" dirty="0" smtClean="0"/>
          </a:p>
          <a:p>
            <a:pPr marL="0" indent="0" algn="just">
              <a:buNone/>
            </a:pPr>
            <a:r>
              <a:rPr lang="bg-BG" dirty="0" smtClean="0"/>
              <a:t>Партньорските организации се включват в каталога на портала според посочените от тях дейности, продукти и услуги. </a:t>
            </a:r>
            <a:endParaRPr lang="bg-BG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/>
          <a:lstStyle/>
          <a:p>
            <a:r>
              <a:rPr lang="bg-BG" dirty="0" smtClean="0"/>
              <a:t>За платформатата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4"/>
            <a:ext cx="8147248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 рамките на п</a:t>
            </a:r>
            <a:r>
              <a:rPr lang="bg-BG" dirty="0"/>
              <a:t>р</a:t>
            </a:r>
            <a:r>
              <a:rPr lang="ru-RU" dirty="0" smtClean="0"/>
              <a:t>оект «Наука и бизнес» беше създаден национална платформа-портал Наука-бизнес, чиято цел е да се популяризират резултатите от научната дейност на българските учени и научни организации и да се подпомогне </a:t>
            </a:r>
            <a:r>
              <a:rPr lang="bg-BG" dirty="0" smtClean="0"/>
              <a:t>изграждането на връзка между науката и бизнеса.</a:t>
            </a:r>
            <a:endParaRPr lang="en-US" dirty="0" smtClean="0"/>
          </a:p>
          <a:p>
            <a:pPr marL="0" indent="0" algn="just">
              <a:buNone/>
            </a:pPr>
            <a:endParaRPr lang="bg-BG" dirty="0" smtClean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се регистрирате?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10801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bg-BG" sz="1800" dirty="0" smtClean="0"/>
              <a:t>Попълнете форма за регистрация в раздел Бизнес партньори. Използвайте избраното потребителско име и парола за вход, за да  въведете данните за организацията.</a:t>
            </a:r>
            <a:endParaRPr lang="bg-BG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2780928"/>
            <a:ext cx="7272808" cy="38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4737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Научни организации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bg-BG" dirty="0" smtClean="0"/>
              <a:t>Научните организации, регистрирани в РНДБ могат да използват възможностите на портала без допълнителна регистрация. Потребителят, представляващ организацията в РНДБ използва същото име и парола за вход в профила на организацията в портала. Има възможност да се въведе допълнителна информация за организацията, както и да посочи интересите на организацията за партньорство в приоритетните области.</a:t>
            </a:r>
            <a:endParaRPr lang="bg-BG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8242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Данни за научна организация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smtClean="0"/>
              <a:t> 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12" y="1700808"/>
            <a:ext cx="6876256" cy="454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1723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52" y="1196753"/>
            <a:ext cx="7764780" cy="5128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5398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5" descr="logoSG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60" y="1325076"/>
            <a:ext cx="7764780" cy="5128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6133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се добавя информация за организацията?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3826768" cy="404847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bg-BG" dirty="0" smtClean="0"/>
              <a:t>Представителят на научната организация в Регистъра може да допълни профила с информация в следните раздели:</a:t>
            </a:r>
          </a:p>
          <a:p>
            <a:r>
              <a:rPr lang="bg-BG" dirty="0" smtClean="0"/>
              <a:t>Данни за организацията</a:t>
            </a:r>
          </a:p>
          <a:p>
            <a:r>
              <a:rPr lang="bg-BG" dirty="0" smtClean="0"/>
              <a:t>Интереси за партньорство в приоритетните области</a:t>
            </a:r>
          </a:p>
          <a:p>
            <a:r>
              <a:rPr lang="bg-BG" dirty="0" smtClean="0"/>
              <a:t>Обяви от организацията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3968" y="1828801"/>
            <a:ext cx="4402832" cy="42644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bg-BG" dirty="0" smtClean="0"/>
              <a:t> </a:t>
            </a:r>
            <a:endParaRPr lang="bg-BG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882390" cy="256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882390" cy="256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99217"/>
            <a:ext cx="3882390" cy="256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354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981" y="1196752"/>
            <a:ext cx="8229600" cy="1146448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Благодаря за вниманието!</a:t>
            </a:r>
            <a:br>
              <a:rPr lang="bg-BG" dirty="0" smtClean="0"/>
            </a:br>
            <a:r>
              <a:rPr lang="bg-BG" sz="1800" dirty="0"/>
              <a:t/>
            </a:r>
            <a:br>
              <a:rPr lang="bg-BG" sz="1800" dirty="0"/>
            </a:br>
            <a:r>
              <a:rPr lang="en-US" sz="1800" dirty="0" smtClean="0"/>
              <a:t>													</a:t>
            </a:r>
            <a:r>
              <a:rPr lang="bg-BG" sz="1800" dirty="0" smtClean="0"/>
              <a:t>Сирма Солюшънс АД </a:t>
            </a:r>
            <a:br>
              <a:rPr lang="bg-BG" sz="1800" dirty="0" smtClean="0"/>
            </a:br>
            <a:r>
              <a:rPr lang="en-US" sz="1800" dirty="0" smtClean="0"/>
              <a:t>					www.sirmasolutions.com</a:t>
            </a:r>
            <a:endParaRPr lang="en-US" sz="1800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068960"/>
            <a:ext cx="3312368" cy="31539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10241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bg-B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27168" cy="914400"/>
          </a:xfrm>
        </p:spPr>
        <p:txBody>
          <a:bodyPr>
            <a:normAutofit/>
          </a:bodyPr>
          <a:lstStyle/>
          <a:p>
            <a:r>
              <a:rPr lang="bg-BG" dirty="0" smtClean="0"/>
              <a:t>Основни цели пред платформата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07901"/>
            <a:ext cx="8147248" cy="5017443"/>
          </a:xfrm>
        </p:spPr>
        <p:txBody>
          <a:bodyPr>
            <a:normAutofit/>
          </a:bodyPr>
          <a:lstStyle/>
          <a:p>
            <a:pPr lvl="0"/>
            <a:r>
              <a:rPr lang="bg-BG" dirty="0" smtClean="0"/>
              <a:t>да подпомага </a:t>
            </a:r>
            <a:r>
              <a:rPr lang="bg-BG" dirty="0"/>
              <a:t>бизнес сектора чрез научно обслужване и </a:t>
            </a:r>
            <a:r>
              <a:rPr lang="bg-BG" dirty="0" smtClean="0"/>
              <a:t>информация; </a:t>
            </a:r>
          </a:p>
          <a:p>
            <a:r>
              <a:rPr lang="bg-BG" dirty="0"/>
              <a:t>да предоставя възможност на научните организации да популяризират своята дейност пред бизнеса – както резултати така и планове за изследователска работа и интереси; </a:t>
            </a:r>
          </a:p>
          <a:p>
            <a:pPr lvl="0"/>
            <a:r>
              <a:rPr lang="bg-BG" dirty="0" smtClean="0"/>
              <a:t>да </a:t>
            </a:r>
            <a:r>
              <a:rPr lang="bg-BG" dirty="0"/>
              <a:t>предоставя възможност за представяне на </a:t>
            </a:r>
            <a:r>
              <a:rPr lang="bg-BG" dirty="0" smtClean="0"/>
              <a:t>бизнеса и най-вече потребностите от научна подукция;</a:t>
            </a:r>
          </a:p>
          <a:p>
            <a:pPr lvl="0"/>
            <a:r>
              <a:rPr lang="bg-BG" dirty="0" smtClean="0"/>
              <a:t>да </a:t>
            </a:r>
            <a:r>
              <a:rPr lang="bg-BG" dirty="0"/>
              <a:t>информира обществеността за дейностите по изпълнение на проект «Наука и бизнес».</a:t>
            </a:r>
          </a:p>
          <a:p>
            <a:pPr marL="0" indent="0">
              <a:buNone/>
            </a:pPr>
            <a:endParaRPr lang="bg-BG" dirty="0" smtClean="0"/>
          </a:p>
          <a:p>
            <a:pPr marL="0" lvl="0" indent="0">
              <a:buNone/>
            </a:pPr>
            <a:endParaRPr lang="bg-BG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17997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autoRev="1" fill="remov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250" autoRev="1" fill="remov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27168" cy="914400"/>
          </a:xfrm>
        </p:spPr>
        <p:txBody>
          <a:bodyPr>
            <a:normAutofit/>
          </a:bodyPr>
          <a:lstStyle/>
          <a:p>
            <a:r>
              <a:rPr lang="bg-BG" dirty="0" smtClean="0"/>
              <a:t>Основни компоненти на платформата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07901"/>
            <a:ext cx="8147248" cy="5017443"/>
          </a:xfrm>
        </p:spPr>
        <p:txBody>
          <a:bodyPr>
            <a:normAutofit lnSpcReduction="10000"/>
          </a:bodyPr>
          <a:lstStyle/>
          <a:p>
            <a:pPr lvl="0"/>
            <a:r>
              <a:rPr lang="bg-BG" dirty="0"/>
              <a:t>Информационен портал предоставящ информация за проекта „Наука и бизнес“, обща и специализирана информация в областта на популяризиране на научните резултати</a:t>
            </a:r>
            <a:r>
              <a:rPr lang="bg-BG" dirty="0" smtClean="0"/>
              <a:t>; </a:t>
            </a:r>
          </a:p>
          <a:p>
            <a:r>
              <a:rPr lang="bg-BG" dirty="0"/>
              <a:t>Модули за представяне на научните организации, тяхната дейност, проекти, резултати, интерес за партньорство, разполагаемо специфично оборудване</a:t>
            </a:r>
            <a:r>
              <a:rPr lang="bg-BG" dirty="0" smtClean="0"/>
              <a:t>; </a:t>
            </a:r>
            <a:endParaRPr lang="bg-BG" dirty="0"/>
          </a:p>
          <a:p>
            <a:pPr lvl="0"/>
            <a:r>
              <a:rPr lang="bg-BG" dirty="0"/>
              <a:t>Модули за представяне на бизнес организациите и интереса им от научна продукция</a:t>
            </a:r>
            <a:r>
              <a:rPr lang="bg-BG" dirty="0" smtClean="0"/>
              <a:t>;</a:t>
            </a:r>
          </a:p>
          <a:p>
            <a:pPr lvl="0"/>
            <a:r>
              <a:rPr lang="bg-BG" dirty="0" smtClean="0"/>
              <a:t>Възможности </a:t>
            </a:r>
            <a:r>
              <a:rPr lang="bg-BG" dirty="0"/>
              <a:t>за осъществяване на връзка между </a:t>
            </a:r>
            <a:r>
              <a:rPr lang="bg-BG" dirty="0" smtClean="0"/>
              <a:t>научните </a:t>
            </a:r>
            <a:r>
              <a:rPr lang="bg-BG" dirty="0"/>
              <a:t>и бизнес </a:t>
            </a:r>
            <a:r>
              <a:rPr lang="bg-BG" dirty="0" smtClean="0"/>
              <a:t>организациите </a:t>
            </a:r>
            <a:r>
              <a:rPr lang="bg-BG" dirty="0"/>
              <a:t>въз основа на </a:t>
            </a:r>
            <a:r>
              <a:rPr lang="bg-BG" dirty="0" smtClean="0"/>
              <a:t>техни сходни </a:t>
            </a:r>
            <a:r>
              <a:rPr lang="bg-BG" dirty="0"/>
              <a:t>интереси и потребности</a:t>
            </a:r>
            <a:r>
              <a:rPr lang="bg-BG" dirty="0" smtClean="0"/>
              <a:t>.</a:t>
            </a:r>
            <a:endParaRPr lang="bg-BG" dirty="0"/>
          </a:p>
          <a:p>
            <a:pPr marL="0" indent="0">
              <a:buNone/>
            </a:pPr>
            <a:endParaRPr lang="bg-BG" dirty="0" smtClean="0"/>
          </a:p>
          <a:p>
            <a:pPr marL="0" lvl="0" indent="0">
              <a:buNone/>
            </a:pPr>
            <a:endParaRPr lang="bg-BG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64728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6491064" cy="914400"/>
          </a:xfrm>
        </p:spPr>
        <p:txBody>
          <a:bodyPr>
            <a:noAutofit/>
          </a:bodyPr>
          <a:lstStyle/>
          <a:p>
            <a:r>
              <a:rPr lang="bg-BG" dirty="0" smtClean="0"/>
              <a:t> Достъп до научна информация</a:t>
            </a:r>
            <a:br>
              <a:rPr lang="bg-BG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5040560"/>
          </a:xfrm>
        </p:spPr>
        <p:txBody>
          <a:bodyPr>
            <a:normAutofit fontScale="55000" lnSpcReduction="20000"/>
          </a:bodyPr>
          <a:lstStyle/>
          <a:p>
            <a:r>
              <a:rPr lang="bg-BG" sz="3600" dirty="0"/>
              <a:t>И най-важното модули за връзка с цяла колекция от </a:t>
            </a:r>
            <a:r>
              <a:rPr lang="bg-BG" sz="3600" dirty="0" smtClean="0"/>
              <a:t>национални </a:t>
            </a:r>
            <a:r>
              <a:rPr lang="bg-BG" sz="3600" dirty="0"/>
              <a:t>източници на информация за резултати от научната дейност </a:t>
            </a:r>
            <a:r>
              <a:rPr lang="bg-BG" sz="3600" dirty="0" smtClean="0"/>
              <a:t> даващи </a:t>
            </a:r>
            <a:r>
              <a:rPr lang="bg-BG" sz="3600" dirty="0"/>
              <a:t>възможност за бърз и лесен достъп </a:t>
            </a:r>
            <a:r>
              <a:rPr lang="bg-BG" sz="3600" dirty="0" smtClean="0"/>
              <a:t>дори </a:t>
            </a:r>
            <a:r>
              <a:rPr lang="bg-BG" sz="3600" dirty="0"/>
              <a:t>и за неспециалисти и </a:t>
            </a:r>
            <a:r>
              <a:rPr lang="bg-BG" sz="3600" dirty="0" smtClean="0"/>
              <a:t>обобщаващи </a:t>
            </a:r>
            <a:r>
              <a:rPr lang="bg-BG" sz="3600" dirty="0"/>
              <a:t>в максимална степен наличната </a:t>
            </a:r>
            <a:r>
              <a:rPr lang="bg-BG" sz="3600" dirty="0" smtClean="0"/>
              <a:t>информация – най-голям </a:t>
            </a:r>
            <a:r>
              <a:rPr lang="bg-BG" sz="3600" dirty="0"/>
              <a:t>успех на </a:t>
            </a:r>
            <a:r>
              <a:rPr lang="bg-BG" sz="3600" dirty="0" smtClean="0"/>
              <a:t>изградения портал:</a:t>
            </a:r>
            <a:endParaRPr lang="bg-BG" sz="3600" dirty="0"/>
          </a:p>
          <a:p>
            <a:pPr lvl="1"/>
            <a:r>
              <a:rPr lang="bg-BG" sz="3600" dirty="0" smtClean="0"/>
              <a:t>Резултатите </a:t>
            </a:r>
            <a:r>
              <a:rPr lang="bg-BG" sz="3600" dirty="0"/>
              <a:t>от </a:t>
            </a:r>
            <a:r>
              <a:rPr lang="bg-BG" sz="3600" dirty="0" smtClean="0"/>
              <a:t>научни проекти</a:t>
            </a:r>
            <a:r>
              <a:rPr lang="bg-BG" sz="3600" dirty="0"/>
              <a:t>, чрез достъп до </a:t>
            </a:r>
            <a:r>
              <a:rPr lang="bg-BG" sz="3600" dirty="0" smtClean="0"/>
              <a:t>РНДБ </a:t>
            </a:r>
            <a:r>
              <a:rPr lang="bg-BG" sz="3600" dirty="0"/>
              <a:t>(МОМН) и възможността за интегриране на </a:t>
            </a:r>
            <a:r>
              <a:rPr lang="bg-BG" sz="3600" dirty="0" smtClean="0"/>
              <a:t>собствените </a:t>
            </a:r>
            <a:r>
              <a:rPr lang="bg-BG" sz="3600" dirty="0"/>
              <a:t>уеб-базирани бази данни </a:t>
            </a:r>
            <a:r>
              <a:rPr lang="bg-BG" sz="3600" dirty="0" smtClean="0"/>
              <a:t>с резултати на </a:t>
            </a:r>
            <a:r>
              <a:rPr lang="bg-BG" sz="3600" dirty="0"/>
              <a:t>научните </a:t>
            </a:r>
            <a:r>
              <a:rPr lang="bg-BG" sz="3600" dirty="0" smtClean="0"/>
              <a:t>организации;</a:t>
            </a:r>
          </a:p>
          <a:p>
            <a:pPr lvl="1"/>
            <a:r>
              <a:rPr lang="bg-BG" sz="3600" dirty="0"/>
              <a:t>Данните за защитени дисертационни трудове (НАЦИД);</a:t>
            </a:r>
            <a:endParaRPr lang="bg-BG" sz="3600" dirty="0" smtClean="0"/>
          </a:p>
          <a:p>
            <a:pPr lvl="1"/>
            <a:r>
              <a:rPr lang="bg-BG" sz="3600" dirty="0" smtClean="0">
                <a:solidFill>
                  <a:schemeClr val="accent1">
                    <a:lumMod val="75000"/>
                  </a:schemeClr>
                </a:solidFill>
              </a:rPr>
              <a:t>И за първи път предоставяне на достъп до базата данни за патенти и полезни модели на Българско патентно ведомство.</a:t>
            </a:r>
            <a:endParaRPr lang="bg-BG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algn="just">
              <a:buNone/>
            </a:pPr>
            <a:endParaRPr lang="bg-BG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05" descr="logoSGH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37644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bg-BG" dirty="0" smtClean="0"/>
              <a:t>Възможности на портала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3145" y="1484784"/>
            <a:ext cx="8769335" cy="1800200"/>
          </a:xfrm>
        </p:spPr>
        <p:txBody>
          <a:bodyPr>
            <a:noAutofit/>
          </a:bodyPr>
          <a:lstStyle/>
          <a:p>
            <a:pPr marL="341313" indent="0">
              <a:lnSpc>
                <a:spcPct val="150000"/>
              </a:lnSpc>
              <a:buNone/>
            </a:pPr>
            <a:r>
              <a:rPr lang="bg-BG" dirty="0" smtClean="0"/>
              <a:t>Предоставяне на обща и специализирана информация за проекта, приоритетни области, полезни връзки, контакти с работната група. </a:t>
            </a:r>
          </a:p>
          <a:p>
            <a:pPr lvl="1">
              <a:lnSpc>
                <a:spcPct val="150000"/>
              </a:lnSpc>
            </a:pPr>
            <a:endParaRPr lang="bg-BG" sz="2000" dirty="0"/>
          </a:p>
          <a:p>
            <a:pPr marL="342900" lvl="1" indent="0">
              <a:lnSpc>
                <a:spcPct val="150000"/>
              </a:lnSpc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105" descr="logoSG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92896"/>
            <a:ext cx="6984776" cy="411253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74860"/>
            <a:ext cx="7057027" cy="379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150" y="3131927"/>
            <a:ext cx="6624736" cy="3561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0" y="2198044"/>
            <a:ext cx="7486498" cy="402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77308" y="908720"/>
            <a:ext cx="8229600" cy="914400"/>
          </a:xfrm>
        </p:spPr>
        <p:txBody>
          <a:bodyPr/>
          <a:lstStyle/>
          <a:p>
            <a:r>
              <a:rPr lang="bg-BG" dirty="0" smtClean="0"/>
              <a:t>Актуална информация за потребителите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3873" y="1484785"/>
            <a:ext cx="8748647" cy="15121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Новини (за проекта и по приоритетни области)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88656"/>
            <a:ext cx="7560840" cy="413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41079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79" y="2420888"/>
            <a:ext cx="7421881" cy="399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bg-BG" dirty="0"/>
              <a:t>Актуална информация за потребителите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1080120"/>
          </a:xfrm>
        </p:spPr>
        <p:txBody>
          <a:bodyPr>
            <a:normAutofit/>
          </a:bodyPr>
          <a:lstStyle/>
          <a:p>
            <a:r>
              <a:rPr lang="ru-RU" sz="1800" dirty="0"/>
              <a:t>Информация за предстоящи и минали събития, конференции и </a:t>
            </a:r>
            <a:r>
              <a:rPr lang="ru-RU" sz="1800" dirty="0" smtClean="0"/>
              <a:t>конкурси, резултати </a:t>
            </a:r>
            <a:r>
              <a:rPr lang="ru-RU" sz="1800" dirty="0"/>
              <a:t>от завършили конкурси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11" y="2708921"/>
            <a:ext cx="7305259" cy="397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42271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Регистрация на участници в научни конференции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10801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bg-BG" dirty="0" smtClean="0"/>
              <a:t>Платформата позволява на организаторите на научни конференции не само да приложат форма за регистрация, но и да правят справки и да използват данните за регистрираните  участници:</a:t>
            </a:r>
            <a:endParaRPr lang="en-US" dirty="0"/>
          </a:p>
        </p:txBody>
      </p:sp>
      <p:pic>
        <p:nvPicPr>
          <p:cNvPr id="5" name="Picture 105" descr="logoSG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239" y="6165304"/>
            <a:ext cx="502920" cy="4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4" y="2564904"/>
            <a:ext cx="7668344" cy="373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00727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QNEFOha65AcJnopmApIDZ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4Uz8NaUn7hy4zTckDsXZ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995</Words>
  <Application>Microsoft Office PowerPoint</Application>
  <PresentationFormat>On-screen Show (4:3)</PresentationFormat>
  <Paragraphs>91</Paragraphs>
  <Slides>26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Project Status Report</vt:lpstr>
      <vt:lpstr>Представяне на Национална интерактивна платформа за  „Наука-бизнес”</vt:lpstr>
      <vt:lpstr>За платформатата</vt:lpstr>
      <vt:lpstr>Основни цели пред платформата</vt:lpstr>
      <vt:lpstr>Основни компоненти на платформата</vt:lpstr>
      <vt:lpstr> Достъп до научна информация </vt:lpstr>
      <vt:lpstr>Възможности на портала</vt:lpstr>
      <vt:lpstr>Актуална информация за потребителите</vt:lpstr>
      <vt:lpstr>Актуална информация за потребителите</vt:lpstr>
      <vt:lpstr>Регистрация на участници в научни конференции</vt:lpstr>
      <vt:lpstr>Търсене на научна информация – Информационни източници</vt:lpstr>
      <vt:lpstr>Общо търсене на научна информация</vt:lpstr>
      <vt:lpstr>Патенти и полезни модели, заявени в България</vt:lpstr>
      <vt:lpstr>Налични патентни описания</vt:lpstr>
      <vt:lpstr>Налични патентни описания</vt:lpstr>
      <vt:lpstr>Данни за дисертации</vt:lpstr>
      <vt:lpstr>Научни резултати</vt:lpstr>
      <vt:lpstr>Представяне на данни от бази на други информационни източници</vt:lpstr>
      <vt:lpstr>Представяне на данни от бази на други информационни източници</vt:lpstr>
      <vt:lpstr>Бизнес организации</vt:lpstr>
      <vt:lpstr>Как се регистрирате?</vt:lpstr>
      <vt:lpstr>Научни организации</vt:lpstr>
      <vt:lpstr>Данни за научна организация</vt:lpstr>
      <vt:lpstr>PowerPoint Presentation</vt:lpstr>
      <vt:lpstr>PowerPoint Presentation</vt:lpstr>
      <vt:lpstr>Как се добавя информация за организацията?</vt:lpstr>
      <vt:lpstr>Благодаря за вниманието!               Сирма Солюшънс АД       www.sirmasolutions.com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2012-12-12T12:18:16Z</dcterms:created>
  <dcterms:modified xsi:type="dcterms:W3CDTF">2014-10-29T16:00:12Z</dcterms:modified>
</cp:coreProperties>
</file>